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2" r:id="rId6"/>
    <p:sldId id="259" r:id="rId7"/>
    <p:sldId id="264" r:id="rId8"/>
    <p:sldId id="260" r:id="rId9"/>
    <p:sldId id="265" r:id="rId10"/>
    <p:sldId id="266" r:id="rId11"/>
    <p:sldId id="269" r:id="rId12"/>
    <p:sldId id="268" r:id="rId13"/>
    <p:sldId id="26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8E0C"/>
    <a:srgbClr val="19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71" d="100"/>
          <a:sy n="71" d="100"/>
        </p:scale>
        <p:origin x="36" y="2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0039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7354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138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029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5017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8961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414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0993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788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414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2076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8000">
              <a:srgbClr val="191C20"/>
            </a:gs>
            <a:gs pos="100000">
              <a:schemeClr val="accent6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3A927-E0DB-4106-82CE-8C24EE5BBDEB}" type="datetimeFigureOut">
              <a:rPr lang="de-AT" smtClean="0"/>
              <a:t>13.12.2016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B2198-26F4-42D7-ADAA-C9EF30560D9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721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62" y="2209484"/>
            <a:ext cx="4007177" cy="14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0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5010" y="606046"/>
            <a:ext cx="3036374" cy="5907590"/>
            <a:chOff x="715010" y="606046"/>
            <a:chExt cx="3036374" cy="59075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" y="606046"/>
              <a:ext cx="3036374" cy="590759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73" y="1516162"/>
              <a:ext cx="2805100" cy="460721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882504" y="606046"/>
            <a:ext cx="3786602" cy="5907590"/>
            <a:chOff x="3882504" y="606046"/>
            <a:chExt cx="3786602" cy="59075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732" y="606046"/>
              <a:ext cx="3036374" cy="5907590"/>
            </a:xfrm>
            <a:prstGeom prst="rect">
              <a:avLst/>
            </a:prstGeom>
          </p:spPr>
        </p:pic>
        <p:sp>
          <p:nvSpPr>
            <p:cNvPr id="16" name="Arrow: Right 15"/>
            <p:cNvSpPr/>
            <p:nvPr/>
          </p:nvSpPr>
          <p:spPr>
            <a:xfrm>
              <a:off x="3882504" y="3546522"/>
              <a:ext cx="575733" cy="546492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394" y="1495091"/>
              <a:ext cx="2754540" cy="44672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14" y="1514145"/>
            <a:ext cx="2688820" cy="43606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91904" y="3753134"/>
            <a:ext cx="2088107" cy="344429"/>
          </a:xfrm>
          <a:prstGeom prst="rect">
            <a:avLst/>
          </a:prstGeom>
          <a:noFill/>
          <a:ln w="476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TextBox 14"/>
          <p:cNvSpPr txBox="1"/>
          <p:nvPr/>
        </p:nvSpPr>
        <p:spPr>
          <a:xfrm>
            <a:off x="8336402" y="4592475"/>
            <a:ext cx="35208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... Like cherry trees when they are in season. 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(just sayin ;-)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402" y="2541425"/>
            <a:ext cx="3520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Find specific ‚targets‘</a:t>
            </a:r>
          </a:p>
        </p:txBody>
      </p:sp>
    </p:spTree>
    <p:extLst>
      <p:ext uri="{BB962C8B-B14F-4D97-AF65-F5344CB8AC3E}">
        <p14:creationId xmlns:p14="http://schemas.microsoft.com/office/powerpoint/2010/main" val="336393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9300" y="1652425"/>
            <a:ext cx="1105719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54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Data used: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Tree inventory of Vienna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Basemap.at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OSM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WFS Services (Vienna &amp; INSPIRE Vienna) for additional Layers and Fun Facts</a:t>
            </a:r>
          </a:p>
        </p:txBody>
      </p:sp>
    </p:spTree>
    <p:extLst>
      <p:ext uri="{BB962C8B-B14F-4D97-AF65-F5344CB8AC3E}">
        <p14:creationId xmlns:p14="http://schemas.microsoft.com/office/powerpoint/2010/main" val="2021753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9300" y="484025"/>
            <a:ext cx="1105719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54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Use Cases ...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During school sport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As a game (like for children during the summer holidays) 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To promote certain aspects of city life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Create a buzz about open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300" y="4865525"/>
            <a:ext cx="110571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54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From Open Data to Open Data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Collect movement data and derive movement patterns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&gt;&gt;Improve the city experience for pedestrians and cyclists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300" y="3398675"/>
            <a:ext cx="110571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54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Challenges...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Incentives for users</a:t>
            </a:r>
          </a:p>
        </p:txBody>
      </p:sp>
    </p:spTree>
    <p:extLst>
      <p:ext uri="{BB962C8B-B14F-4D97-AF65-F5344CB8AC3E}">
        <p14:creationId xmlns:p14="http://schemas.microsoft.com/office/powerpoint/2010/main" val="173577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3250" y="2985925"/>
            <a:ext cx="11057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Thank you. </a:t>
            </a:r>
          </a:p>
          <a:p>
            <a:pPr algn="ctr"/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#HugATreeOnYourWayHome</a:t>
            </a:r>
          </a:p>
        </p:txBody>
      </p:sp>
    </p:spTree>
    <p:extLst>
      <p:ext uri="{BB962C8B-B14F-4D97-AF65-F5344CB8AC3E}">
        <p14:creationId xmlns:p14="http://schemas.microsoft.com/office/powerpoint/2010/main" val="373982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108492"/>
            <a:ext cx="7845939" cy="43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1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3" y="1649046"/>
            <a:ext cx="7197538" cy="449846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715000" y="4191000"/>
            <a:ext cx="6477000" cy="2019588"/>
            <a:chOff x="5715000" y="4191000"/>
            <a:chExt cx="6477000" cy="2019588"/>
          </a:xfrm>
        </p:grpSpPr>
        <p:sp>
          <p:nvSpPr>
            <p:cNvPr id="6" name="TextBox 5"/>
            <p:cNvSpPr txBox="1"/>
            <p:nvPr/>
          </p:nvSpPr>
          <p:spPr>
            <a:xfrm>
              <a:off x="8128000" y="5625813"/>
              <a:ext cx="406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200" b="1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Much more fun!</a:t>
              </a:r>
            </a:p>
          </p:txBody>
        </p:sp>
        <p:cxnSp>
          <p:nvCxnSpPr>
            <p:cNvPr id="7" name="Connector: Curved 6"/>
            <p:cNvCxnSpPr/>
            <p:nvPr/>
          </p:nvCxnSpPr>
          <p:spPr>
            <a:xfrm rot="10800000">
              <a:off x="5715000" y="4191000"/>
              <a:ext cx="2349500" cy="172720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7874326" y="2340091"/>
            <a:ext cx="406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Why play in a virtual reality when you can play in the actual reality?</a:t>
            </a:r>
          </a:p>
        </p:txBody>
      </p:sp>
    </p:spTree>
    <p:extLst>
      <p:ext uri="{BB962C8B-B14F-4D97-AF65-F5344CB8AC3E}">
        <p14:creationId xmlns:p14="http://schemas.microsoft.com/office/powerpoint/2010/main" val="29206154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15010" y="606046"/>
            <a:ext cx="3036374" cy="5907590"/>
            <a:chOff x="715010" y="606046"/>
            <a:chExt cx="3036374" cy="59075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" y="606046"/>
              <a:ext cx="3036374" cy="590759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73" y="1516162"/>
              <a:ext cx="2805100" cy="460721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1189143" y="3075295"/>
            <a:ext cx="2088107" cy="344429"/>
          </a:xfrm>
          <a:prstGeom prst="rect">
            <a:avLst/>
          </a:prstGeom>
          <a:noFill/>
          <a:ln w="476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25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" y="606046"/>
            <a:ext cx="3036374" cy="59075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6" y="1526341"/>
            <a:ext cx="2735271" cy="443599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638345" y="1754597"/>
            <a:ext cx="8963105" cy="2062103"/>
            <a:chOff x="2638345" y="1754597"/>
            <a:chExt cx="8963105" cy="2062103"/>
          </a:xfrm>
        </p:grpSpPr>
        <p:sp>
          <p:nvSpPr>
            <p:cNvPr id="9" name="TextBox 8"/>
            <p:cNvSpPr txBox="1"/>
            <p:nvPr/>
          </p:nvSpPr>
          <p:spPr>
            <a:xfrm>
              <a:off x="4845050" y="1754597"/>
              <a:ext cx="675640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200" b="1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Do you want to explore your city by bike, public transport or on foot? Choose your action radius accordingly.</a:t>
              </a:r>
            </a:p>
          </p:txBody>
        </p:sp>
        <p:cxnSp>
          <p:nvCxnSpPr>
            <p:cNvPr id="11" name="Connector: Curved 10"/>
            <p:cNvCxnSpPr/>
            <p:nvPr/>
          </p:nvCxnSpPr>
          <p:spPr>
            <a:xfrm rot="10800000" flipV="1">
              <a:off x="2638345" y="2514600"/>
              <a:ext cx="2045188" cy="323850"/>
            </a:xfrm>
            <a:prstGeom prst="curvedConnector3">
              <a:avLst>
                <a:gd name="adj1" fmla="val 50000"/>
              </a:avLst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559050" y="3517779"/>
            <a:ext cx="8985250" cy="1628513"/>
            <a:chOff x="2772664" y="3997888"/>
            <a:chExt cx="8985250" cy="1628513"/>
          </a:xfrm>
        </p:grpSpPr>
        <p:sp>
          <p:nvSpPr>
            <p:cNvPr id="17" name="TextBox 16"/>
            <p:cNvSpPr txBox="1"/>
            <p:nvPr/>
          </p:nvSpPr>
          <p:spPr>
            <a:xfrm>
              <a:off x="5024092" y="4549183"/>
              <a:ext cx="67338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200" b="1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How many objects do you want to explore?</a:t>
              </a:r>
            </a:p>
          </p:txBody>
        </p:sp>
        <p:cxnSp>
          <p:nvCxnSpPr>
            <p:cNvPr id="18" name="Connector: Curved 17"/>
            <p:cNvCxnSpPr>
              <a:stCxn id="17" idx="1"/>
            </p:cNvCxnSpPr>
            <p:nvPr/>
          </p:nvCxnSpPr>
          <p:spPr>
            <a:xfrm rot="10800000">
              <a:off x="2772664" y="3997888"/>
              <a:ext cx="2251428" cy="1089905"/>
            </a:xfrm>
            <a:prstGeom prst="curvedConnector3">
              <a:avLst>
                <a:gd name="adj1" fmla="val 50000"/>
              </a:avLst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844800" y="4425950"/>
            <a:ext cx="8807449" cy="2114201"/>
            <a:chOff x="2448983" y="2305832"/>
            <a:chExt cx="8807449" cy="2114201"/>
          </a:xfrm>
        </p:grpSpPr>
        <p:cxnSp>
          <p:nvCxnSpPr>
            <p:cNvPr id="24" name="Connector: Curved 23"/>
            <p:cNvCxnSpPr/>
            <p:nvPr/>
          </p:nvCxnSpPr>
          <p:spPr>
            <a:xfrm rot="10800000">
              <a:off x="2448983" y="2305832"/>
              <a:ext cx="1886545" cy="1406724"/>
            </a:xfrm>
            <a:prstGeom prst="curvedConnector3">
              <a:avLst>
                <a:gd name="adj1" fmla="val 50000"/>
              </a:avLst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497041" y="3342815"/>
              <a:ext cx="67593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3200" b="1" dirty="0">
                  <a:solidFill>
                    <a:schemeClr val="bg1"/>
                  </a:solidFill>
                  <a:latin typeface="Bradley Hand ITC" panose="03070402050302030203" pitchFamily="66" charset="0"/>
                </a:rPr>
                <a:t>You don‘t have to register – just give a name or nickname for this game ;-)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76" y="5501234"/>
            <a:ext cx="2571973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4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" y="606046"/>
            <a:ext cx="3036374" cy="590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23" y="1465672"/>
            <a:ext cx="2733154" cy="44890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2" y="1491257"/>
            <a:ext cx="2752205" cy="44634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23" y="1491257"/>
            <a:ext cx="2752205" cy="4463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26162" y="2209277"/>
            <a:ext cx="6756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u="sng" dirty="0">
                <a:solidFill>
                  <a:schemeClr val="bg1"/>
                </a:solidFill>
                <a:latin typeface="Bradley Hand ITC" panose="03070402050302030203" pitchFamily="66" charset="0"/>
              </a:rPr>
              <a:t>Step by Step guide: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Creep up on your leafy ‚target‘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Spot the ‚target‘ on your app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Optional: hug the ‚target‘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Proceed to the next ‚target‘ *StealthModeOn*</a:t>
            </a:r>
          </a:p>
          <a:p>
            <a:pPr marL="514350" indent="-514350">
              <a:buFont typeface="+mj-lt"/>
              <a:buAutoNum type="arabicPeriod"/>
            </a:pPr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Repeat 1-4 while ‚targets‘ left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183" y="3267770"/>
            <a:ext cx="346067" cy="34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4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" y="606046"/>
            <a:ext cx="3036374" cy="59075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27" y="1471414"/>
            <a:ext cx="2769139" cy="449092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47218" y="606046"/>
            <a:ext cx="3673433" cy="5907590"/>
            <a:chOff x="3947218" y="606046"/>
            <a:chExt cx="3673433" cy="5907590"/>
          </a:xfrm>
        </p:grpSpPr>
        <p:sp>
          <p:nvSpPr>
            <p:cNvPr id="4" name="Arrow: Right 3"/>
            <p:cNvSpPr/>
            <p:nvPr/>
          </p:nvSpPr>
          <p:spPr>
            <a:xfrm>
              <a:off x="3947218" y="3286595"/>
              <a:ext cx="575733" cy="546492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584277" y="606046"/>
              <a:ext cx="3036374" cy="5907590"/>
              <a:chOff x="4584277" y="606046"/>
              <a:chExt cx="3036374" cy="590759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4277" y="606046"/>
                <a:ext cx="3036374" cy="590759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784" y="1458606"/>
                <a:ext cx="2777037" cy="4503734"/>
              </a:xfrm>
              <a:prstGeom prst="rect">
                <a:avLst/>
              </a:prstGeom>
            </p:spPr>
          </p:pic>
        </p:grpSp>
      </p:grpSp>
      <p:sp>
        <p:nvSpPr>
          <p:cNvPr id="14" name="TextBox 13"/>
          <p:cNvSpPr txBox="1"/>
          <p:nvPr/>
        </p:nvSpPr>
        <p:spPr>
          <a:xfrm>
            <a:off x="8216900" y="2971277"/>
            <a:ext cx="33053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Share your Treasure Hunt ID und play with friends</a:t>
            </a:r>
          </a:p>
        </p:txBody>
      </p:sp>
    </p:spTree>
    <p:extLst>
      <p:ext uri="{BB962C8B-B14F-4D97-AF65-F5344CB8AC3E}">
        <p14:creationId xmlns:p14="http://schemas.microsoft.com/office/powerpoint/2010/main" val="82085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5010" y="606046"/>
            <a:ext cx="3036374" cy="5907590"/>
            <a:chOff x="715010" y="606046"/>
            <a:chExt cx="3036374" cy="59075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" y="606046"/>
              <a:ext cx="3036374" cy="59075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686" y="1443320"/>
              <a:ext cx="2791281" cy="4526835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5" y="1443320"/>
            <a:ext cx="2791281" cy="45268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4" y="1443318"/>
            <a:ext cx="2791282" cy="452683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1435502"/>
            <a:ext cx="2791283" cy="452683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32512" y="3168127"/>
            <a:ext cx="675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Fun Facts about your city based on data sourced live from WFS Services.</a:t>
            </a:r>
          </a:p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#SoMuchFun</a:t>
            </a:r>
          </a:p>
        </p:txBody>
      </p:sp>
      <p:cxnSp>
        <p:nvCxnSpPr>
          <p:cNvPr id="25" name="Connector: Curved 24"/>
          <p:cNvCxnSpPr/>
          <p:nvPr/>
        </p:nvCxnSpPr>
        <p:spPr>
          <a:xfrm rot="16200000" flipV="1">
            <a:off x="3152775" y="2479675"/>
            <a:ext cx="1778000" cy="1085850"/>
          </a:xfrm>
          <a:prstGeom prst="curvedConnector3">
            <a:avLst>
              <a:gd name="adj1" fmla="val 73571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5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62" y="215584"/>
            <a:ext cx="4007177" cy="143346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5010" y="606046"/>
            <a:ext cx="3036374" cy="5907590"/>
            <a:chOff x="715010" y="606046"/>
            <a:chExt cx="3036374" cy="59075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" y="606046"/>
              <a:ext cx="3036374" cy="590759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73" y="1516162"/>
              <a:ext cx="2805100" cy="460721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3882504" y="606046"/>
            <a:ext cx="3786602" cy="5907590"/>
            <a:chOff x="3882504" y="606046"/>
            <a:chExt cx="3786602" cy="5907590"/>
          </a:xfrm>
        </p:grpSpPr>
        <p:grpSp>
          <p:nvGrpSpPr>
            <p:cNvPr id="4" name="Group 3"/>
            <p:cNvGrpSpPr/>
            <p:nvPr/>
          </p:nvGrpSpPr>
          <p:grpSpPr>
            <a:xfrm>
              <a:off x="4632732" y="606046"/>
              <a:ext cx="3036374" cy="5907590"/>
              <a:chOff x="715010" y="606046"/>
              <a:chExt cx="3036374" cy="590759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010" y="606046"/>
                <a:ext cx="3036374" cy="590759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130" y="1498879"/>
                <a:ext cx="2752204" cy="4463461"/>
              </a:xfrm>
              <a:prstGeom prst="rect">
                <a:avLst/>
              </a:prstGeom>
            </p:spPr>
          </p:pic>
        </p:grpSp>
        <p:sp>
          <p:nvSpPr>
            <p:cNvPr id="16" name="Arrow: Right 15"/>
            <p:cNvSpPr/>
            <p:nvPr/>
          </p:nvSpPr>
          <p:spPr>
            <a:xfrm>
              <a:off x="3882504" y="3546522"/>
              <a:ext cx="575733" cy="546492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189143" y="4440071"/>
            <a:ext cx="2088107" cy="344429"/>
          </a:xfrm>
          <a:prstGeom prst="rect">
            <a:avLst/>
          </a:prstGeom>
          <a:noFill/>
          <a:ln w="476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8359954" y="3362853"/>
            <a:ext cx="3520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Explore your surroundings</a:t>
            </a:r>
          </a:p>
        </p:txBody>
      </p:sp>
    </p:spTree>
    <p:extLst>
      <p:ext uri="{BB962C8B-B14F-4D97-AF65-F5344CB8AC3E}">
        <p14:creationId xmlns:p14="http://schemas.microsoft.com/office/powerpoint/2010/main" val="4186239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Wannemacher</dc:creator>
  <cp:lastModifiedBy>Karin Wannemacher</cp:lastModifiedBy>
  <cp:revision>18</cp:revision>
  <dcterms:created xsi:type="dcterms:W3CDTF">2016-12-13T11:09:09Z</dcterms:created>
  <dcterms:modified xsi:type="dcterms:W3CDTF">2016-12-13T13:32:56Z</dcterms:modified>
</cp:coreProperties>
</file>